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4" r:id="rId1"/>
    <p:sldMasterId id="2147483978" r:id="rId2"/>
  </p:sldMasterIdLst>
  <p:notesMasterIdLst>
    <p:notesMasterId r:id="rId23"/>
  </p:notesMasterIdLst>
  <p:handoutMasterIdLst>
    <p:handoutMasterId r:id="rId24"/>
  </p:handoutMasterIdLst>
  <p:sldIdLst>
    <p:sldId id="288" r:id="rId3"/>
    <p:sldId id="330" r:id="rId4"/>
    <p:sldId id="362" r:id="rId5"/>
    <p:sldId id="359" r:id="rId6"/>
    <p:sldId id="360" r:id="rId7"/>
    <p:sldId id="376" r:id="rId8"/>
    <p:sldId id="358" r:id="rId9"/>
    <p:sldId id="346" r:id="rId10"/>
    <p:sldId id="375" r:id="rId11"/>
    <p:sldId id="377" r:id="rId12"/>
    <p:sldId id="378" r:id="rId13"/>
    <p:sldId id="367" r:id="rId14"/>
    <p:sldId id="374" r:id="rId15"/>
    <p:sldId id="363" r:id="rId16"/>
    <p:sldId id="364" r:id="rId17"/>
    <p:sldId id="365" r:id="rId18"/>
    <p:sldId id="372" r:id="rId19"/>
    <p:sldId id="263" r:id="rId20"/>
    <p:sldId id="366" r:id="rId21"/>
    <p:sldId id="373" r:id="rId22"/>
  </p:sldIdLst>
  <p:sldSz cx="9144000" cy="6858000" type="screen4x3"/>
  <p:notesSz cx="9309100" cy="69548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SB SON" id="{835F7084-0092-4B96-870E-5EAD6E3BF47E}">
          <p14:sldIdLst>
            <p14:sldId id="288"/>
            <p14:sldId id="330"/>
            <p14:sldId id="362"/>
            <p14:sldId id="359"/>
            <p14:sldId id="360"/>
            <p14:sldId id="376"/>
            <p14:sldId id="358"/>
            <p14:sldId id="346"/>
            <p14:sldId id="375"/>
            <p14:sldId id="377"/>
            <p14:sldId id="378"/>
            <p14:sldId id="367"/>
            <p14:sldId id="374"/>
            <p14:sldId id="363"/>
            <p14:sldId id="364"/>
            <p14:sldId id="365"/>
            <p14:sldId id="372"/>
            <p14:sldId id="263"/>
            <p14:sldId id="366"/>
            <p14:sldId id="3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93">
          <p15:clr>
            <a:srgbClr val="A4A3A4"/>
          </p15:clr>
        </p15:guide>
        <p15:guide id="2" pos="2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B60225"/>
    <a:srgbClr val="C03137"/>
    <a:srgbClr val="969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9" autoAdjust="0"/>
    <p:restoredTop sz="93260" autoAdjust="0"/>
  </p:normalViewPr>
  <p:slideViewPr>
    <p:cSldViewPr snapToGrid="0" showGuides="1">
      <p:cViewPr varScale="1">
        <p:scale>
          <a:sx n="108" d="100"/>
          <a:sy n="108" d="100"/>
        </p:scale>
        <p:origin x="644" y="80"/>
      </p:cViewPr>
      <p:guideLst>
        <p:guide orient="horz" pos="193"/>
        <p:guide pos="2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4774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541" y="0"/>
            <a:ext cx="4033943" cy="347742"/>
          </a:xfrm>
          <a:prstGeom prst="rect">
            <a:avLst/>
          </a:prstGeom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E377CAF-2816-7F40-B848-406DD27D5DEB}" type="datetime1">
              <a:rPr lang="en-US"/>
              <a:pPr>
                <a:defRPr/>
              </a:pPr>
              <a:t>10/30/2023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05487"/>
            <a:ext cx="4033943" cy="34774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541" y="6605487"/>
            <a:ext cx="4033943" cy="347742"/>
          </a:xfrm>
          <a:prstGeom prst="rect">
            <a:avLst/>
          </a:prstGeom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35E4603-4871-0F40-9F04-AA53B8A0D3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610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4774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541" y="0"/>
            <a:ext cx="4033943" cy="34774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D0D8FF79-16F5-473E-9E38-A2DB99500CB3}" type="datetimeFigureOut">
              <a:rPr lang="en-US" smtClean="0"/>
              <a:t>10/30/2023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7825" y="522288"/>
            <a:ext cx="3475038" cy="2606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03548"/>
            <a:ext cx="7447280" cy="3129677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05487"/>
            <a:ext cx="4033943" cy="34774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541" y="6605487"/>
            <a:ext cx="4033943" cy="34774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D67A4CBB-0579-41AB-99F9-3B91ADC3B7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80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A4CBB-0579-41AB-99F9-3B91ADC3B72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095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7A4CBB-0579-41AB-99F9-3B91ADC3B72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094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U stack_2clr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2543175"/>
            <a:ext cx="525303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87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288062"/>
            <a:ext cx="9144000" cy="467416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0" y="1091259"/>
            <a:ext cx="9144000" cy="520562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0166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66800"/>
            <a:ext cx="8229600" cy="5211917"/>
          </a:xfr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76918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367657"/>
            <a:ext cx="8229600" cy="4804543"/>
          </a:xfrm>
        </p:spPr>
        <p:txBody>
          <a:bodyPr tIns="0" rIns="0" bIns="0"/>
          <a:lstStyle>
            <a:lvl1pPr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>
              <a:buClr>
                <a:srgbClr val="C03137"/>
              </a:buClr>
              <a:buFont typeface="Arial"/>
              <a:buChar char="•"/>
              <a:defRPr sz="2400"/>
            </a:lvl2pPr>
            <a:lvl3pPr marL="458788" indent="-230188">
              <a:defRPr/>
            </a:lvl3pPr>
            <a:lvl4pPr marL="458788" indent="-230188">
              <a:defRPr/>
            </a:lvl4pPr>
            <a:lvl5pPr marL="458788" indent="-230188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6784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Bulleted Text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57199" y="1384047"/>
            <a:ext cx="5275716" cy="4788153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7"/>
          </p:nvPr>
        </p:nvSpPr>
        <p:spPr>
          <a:xfrm>
            <a:off x="6087218" y="1094980"/>
            <a:ext cx="3056782" cy="166139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21"/>
          </p:nvPr>
        </p:nvSpPr>
        <p:spPr>
          <a:xfrm>
            <a:off x="6087218" y="4619039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22"/>
          </p:nvPr>
        </p:nvSpPr>
        <p:spPr>
          <a:xfrm>
            <a:off x="6087218" y="2850446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7434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36146" y="1094981"/>
            <a:ext cx="4107853" cy="51730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7199" y="1392239"/>
            <a:ext cx="4229101" cy="4805361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28916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FE1EC-E1D8-4673-9D19-C0A092F33EA4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of Undergraduate Studies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47A96-AF74-4D40-AD9D-96D811A35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36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.em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PTbackground_Red.jpg"/>
          <p:cNvPicPr>
            <a:picLocks noChangeAspect="1"/>
          </p:cNvPicPr>
          <p:nvPr/>
        </p:nvPicPr>
        <p:blipFill>
          <a:blip r:embed="rId8"/>
          <a:srcRect b="97814"/>
          <a:stretch>
            <a:fillRect/>
          </a:stretch>
        </p:blipFill>
        <p:spPr bwMode="auto">
          <a:xfrm flipH="1">
            <a:off x="0" y="0"/>
            <a:ext cx="914400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65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8788" y="133032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124" name="Picture 4" descr="SBU horz_2clr_cmyk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95275"/>
            <a:ext cx="36195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rgbClr val="B60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UNY_CircleOnly_50blk.ep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92100"/>
            <a:ext cx="647700" cy="6477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75" r:id="rId1"/>
    <p:sldLayoutId id="2147484556" r:id="rId2"/>
    <p:sldLayoutId id="2147484558" r:id="rId3"/>
    <p:sldLayoutId id="2147484559" r:id="rId4"/>
    <p:sldLayoutId id="2147484560" r:id="rId5"/>
    <p:sldLayoutId id="2147484576" r:id="rId6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5400" kern="1200" baseline="6000">
          <a:solidFill>
            <a:schemeClr val="bg1"/>
          </a:solidFill>
          <a:latin typeface="Helvetica"/>
          <a:ea typeface="ＭＳ Ｐゴシック" pitchFamily="-112" charset="-128"/>
          <a:cs typeface="Helvetica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–"/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14.emf"/><Relationship Id="rId4" Type="http://schemas.openxmlformats.org/officeDocument/2006/relationships/package" Target="../embeddings/Microsoft_Word_Document.doc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nursing.stonybrookmedicine.edu/rnProgra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hyperlink" Target="https://nursing.stonybrookmedicine.edu/rnProgra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png"/><Relationship Id="rId5" Type="http://schemas.openxmlformats.org/officeDocument/2006/relationships/image" Target="../media/image16.emf"/><Relationship Id="rId4" Type="http://schemas.openxmlformats.org/officeDocument/2006/relationships/hyperlink" Target="https://www.stonybrook.edu/commcms/bursar/tuition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stonybrook.edu/commcms/finaid/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6.png"/><Relationship Id="rId5" Type="http://schemas.openxmlformats.org/officeDocument/2006/relationships/image" Target="../media/image18.jpeg"/><Relationship Id="rId4" Type="http://schemas.openxmlformats.org/officeDocument/2006/relationships/hyperlink" Target="mailto:Kathleen.Gambino@stonybrook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hyperlink" Target="https://nursing.stonybrookmedicine.edu/rnProgra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School of Nursing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57200" y="1242060"/>
            <a:ext cx="8229600" cy="50366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cene3d>
              <a:camera prst="perspectiveFront"/>
              <a:lightRig rig="threePt" dir="t"/>
            </a:scene3d>
          </a:bodyPr>
          <a:lstStyle/>
          <a:p>
            <a:endParaRPr lang="en-US" sz="3600" b="1" dirty="0">
              <a:solidFill>
                <a:schemeClr val="tx1"/>
              </a:solidFill>
              <a:effectLst/>
              <a:latin typeface="Century Schoolbook" pitchFamily="18" charset="0"/>
            </a:endParaRPr>
          </a:p>
          <a:p>
            <a:endParaRPr lang="en-US" sz="3600" b="1" dirty="0"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b="1" dirty="0"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b="1" dirty="0"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b="1" dirty="0"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Stony Brook University</a:t>
            </a:r>
            <a:br>
              <a:rPr lang="en-US" sz="2800" b="1" dirty="0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800" b="1" dirty="0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School of Nursing</a:t>
            </a:r>
          </a:p>
          <a:p>
            <a:r>
              <a:rPr lang="en-US" sz="24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Registered Nurse </a:t>
            </a:r>
            <a:r>
              <a:rPr lang="en-US" sz="2400" b="1" dirty="0">
                <a:solidFill>
                  <a:srgbClr val="C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Baccalaureate Program</a:t>
            </a:r>
            <a:br>
              <a:rPr lang="en-US" sz="2400" b="1" dirty="0">
                <a:solidFill>
                  <a:srgbClr val="C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4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Virtual Information Session</a:t>
            </a:r>
          </a:p>
          <a:p>
            <a:r>
              <a:rPr lang="en-US" sz="1800" b="1" i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Kathleen M. Gambino EdD, RN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4" descr="C:\Users\jkavazanjian\Downloads\DSC_0405 (2).JPG">
            <a:extLst>
              <a:ext uri="{FF2B5EF4-FFF2-40B4-BE49-F238E27FC236}">
                <a16:creationId xmlns:a16="http://schemas.microsoft.com/office/drawing/2014/main" id="{0217CFBF-F780-438F-8A80-DCB8120C5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 r="2747" b="21837"/>
          <a:stretch/>
        </p:blipFill>
        <p:spPr bwMode="auto">
          <a:xfrm>
            <a:off x="2302214" y="1111061"/>
            <a:ext cx="4444216" cy="206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3EB3CC9-1BA7-4FD2-8029-D99887125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8A9D9BC1-D4C8-40FA-88EF-84529D92BB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0"/>
    </mc:Choice>
    <mc:Fallback xmlns="">
      <p:transition spd="slow" advTm="22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CF610B-30F8-47FD-951E-BC17FFFA0B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Registered Nurse to Baccalaureate Program Curriculum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10387-8931-4A28-921B-2BED5027B9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1B6C40FB-93A7-426C-A6D8-62B4631557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976360"/>
              </p:ext>
            </p:extLst>
          </p:nvPr>
        </p:nvGraphicFramePr>
        <p:xfrm>
          <a:off x="2106593" y="1046317"/>
          <a:ext cx="4838257" cy="5156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942845" imgH="6334364" progId="Word.Document.12">
                  <p:embed/>
                </p:oleObj>
              </mc:Choice>
              <mc:Fallback>
                <p:oleObj name="Document" r:id="rId4" imgW="5942845" imgH="633436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06593" y="1046317"/>
                        <a:ext cx="4838257" cy="5156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A81C7DAC-85A4-4104-904E-6CCDF06FE7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C09463D4-5173-C319-CC86-F1E970746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2554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40"/>
    </mc:Choice>
    <mc:Fallback xmlns="">
      <p:transition spd="slow" advTm="58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1BEC0F-5410-7914-42C0-79A7BA980B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Previous Degrees and Credit Waivers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2A58E-ED27-BE02-F01D-799CCACDC8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/>
            <a:r>
              <a:rPr lang="en-US" sz="2000" b="1" dirty="0"/>
              <a:t>If you have a previous Baccalaureate degree in another discipline, you may be eligible to transfer up to 19 credits of your previous 300 &amp; 400 level liberal arts courses to the RN to Baccalaureate Program, resulting in a decrease in the number of courses you must complete.</a:t>
            </a:r>
          </a:p>
          <a:p>
            <a:pPr algn="l"/>
            <a:endParaRPr lang="en-US" sz="2000" b="1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/>
              <a:t>Official transcripts and course descriptions must be submitted to me and the SON Office of Student Affairs for consideration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/>
              <a:t>Decisions regarding transfer credit are made on an individual basis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indent="0" algn="l"/>
            <a:endParaRPr lang="en-US" sz="2000" dirty="0"/>
          </a:p>
        </p:txBody>
      </p:sp>
      <p:pic>
        <p:nvPicPr>
          <p:cNvPr id="5" name="Picture 4" descr="College students at graduation">
            <a:extLst>
              <a:ext uri="{FF2B5EF4-FFF2-40B4-BE49-F238E27FC236}">
                <a16:creationId xmlns:a16="http://schemas.microsoft.com/office/drawing/2014/main" id="{2AF4FBBC-D1CC-0AC0-FE80-439CCA490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332" y="4738985"/>
            <a:ext cx="2153263" cy="143550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B7AE7A5-3F4B-3BD1-F7B5-4153E10D0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2048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80"/>
    </mc:Choice>
    <mc:Fallback xmlns="">
      <p:transition spd="slow" advTm="40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FEB369-FDFA-49D1-A28B-20F418572E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Application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4B8FC-DA26-4DDE-B085-9E02A5AA29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1066800"/>
            <a:ext cx="8229600" cy="5126477"/>
          </a:xfrm>
        </p:spPr>
        <p:txBody>
          <a:bodyPr/>
          <a:lstStyle/>
          <a:p>
            <a:pPr algn="l"/>
            <a:endParaRPr lang="en-US" sz="1200" b="1" u="sng" dirty="0"/>
          </a:p>
          <a:p>
            <a:pPr algn="l"/>
            <a:endParaRPr lang="en-US" sz="1200" b="1" u="sng" dirty="0"/>
          </a:p>
          <a:p>
            <a:pPr algn="l"/>
            <a:endParaRPr lang="en-US" sz="1200" dirty="0"/>
          </a:p>
          <a:p>
            <a:pPr marL="285750" lvl="0" indent="-285750" algn="l">
              <a:buFont typeface="Arial" pitchFamily="34" charset="0"/>
              <a:buChar char="•"/>
            </a:pPr>
            <a:endParaRPr lang="en-US" sz="1200" b="1" dirty="0">
              <a:solidFill>
                <a:schemeClr val="tx1"/>
              </a:solidFill>
            </a:endParaRPr>
          </a:p>
          <a:p>
            <a:pPr marL="285750" lvl="0" indent="-285750" algn="l">
              <a:buFont typeface="Arial" pitchFamily="34" charset="0"/>
              <a:buChar char="•"/>
            </a:pPr>
            <a:endParaRPr lang="en-US" sz="1200" b="1" dirty="0">
              <a:solidFill>
                <a:schemeClr val="tx1"/>
              </a:solidFill>
            </a:endParaRPr>
          </a:p>
          <a:p>
            <a:pPr marL="285750" lvl="0" indent="-285750" algn="l"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Applications open August 1</a:t>
            </a:r>
            <a:r>
              <a:rPr lang="en-US" sz="1200" b="1" baseline="30000" dirty="0">
                <a:solidFill>
                  <a:schemeClr val="tx1"/>
                </a:solidFill>
              </a:rPr>
              <a:t>st 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   Please check the website for application deadline dates  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   Online electronic application is only available through our website at: 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</a:p>
          <a:p>
            <a:pPr marL="0" lvl="0" indent="0" algn="l"/>
            <a:r>
              <a:rPr lang="en-US" sz="1200" dirty="0">
                <a:solidFill>
                  <a:schemeClr val="tx1"/>
                </a:solidFill>
              </a:rPr>
              <a:t>       </a:t>
            </a:r>
            <a:r>
              <a:rPr lang="en-US" sz="1200" dirty="0">
                <a:hlinkClick r:id="rId4"/>
              </a:rPr>
              <a:t>https://nursing.stonybrookmedicine.edu/rnProgram</a:t>
            </a:r>
            <a:r>
              <a:rPr lang="en-US" sz="1200" b="1" dirty="0"/>
              <a:t> </a:t>
            </a:r>
            <a:r>
              <a:rPr lang="en-US" sz="1200" b="1" dirty="0">
                <a:solidFill>
                  <a:srgbClr val="FF0000"/>
                </a:solidFill>
              </a:rPr>
              <a:t>(Click the Quick Link “Apply Now”)</a:t>
            </a:r>
          </a:p>
          <a:p>
            <a:pPr marL="0" lvl="0" indent="0" algn="l"/>
            <a:endParaRPr lang="en-US" sz="1200" b="1" dirty="0">
              <a:solidFill>
                <a:schemeClr val="tx1"/>
              </a:solidFill>
            </a:endParaRPr>
          </a:p>
          <a:p>
            <a:pPr marL="0" lvl="0" indent="0" algn="l"/>
            <a:r>
              <a:rPr lang="en-US" sz="1200" b="1" i="1" dirty="0">
                <a:solidFill>
                  <a:srgbClr val="FF0000"/>
                </a:solidFill>
              </a:rPr>
              <a:t>Do not apply to Stony Brook main campus or use the SUNY common application</a:t>
            </a:r>
          </a:p>
          <a:p>
            <a:pPr marL="0" lvl="0" indent="0" algn="l"/>
            <a:endParaRPr lang="en-US" sz="1200" b="1" dirty="0">
              <a:solidFill>
                <a:schemeClr val="tx1"/>
              </a:solidFill>
            </a:endParaRPr>
          </a:p>
          <a:p>
            <a:pPr marL="285750" lvl="0" indent="-285750" algn="l"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Unofficial transcripts from all colleges/universities ever attended must be uploaded onto the electronic application (must be readable transcripts)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All preadmission coursework must be completed with a grade of C or higher.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References – submitted electronically via the online application </a:t>
            </a:r>
          </a:p>
          <a:p>
            <a:pPr marL="742950" lvl="1" indent="-285750" algn="l">
              <a:buFont typeface="Courier New" pitchFamily="49" charset="0"/>
              <a:buChar char="o"/>
            </a:pPr>
            <a:r>
              <a:rPr lang="en-US" sz="1200" b="1" dirty="0">
                <a:solidFill>
                  <a:srgbClr val="FF0000"/>
                </a:solidFill>
              </a:rPr>
              <a:t>Email addresses of 3 professional references</a:t>
            </a:r>
          </a:p>
          <a:p>
            <a:pPr marL="742950" lvl="1" indent="-285750" algn="l">
              <a:buFont typeface="Courier New" pitchFamily="49" charset="0"/>
              <a:buChar char="o"/>
            </a:pPr>
            <a:r>
              <a:rPr lang="en-US" sz="1200" b="1" dirty="0">
                <a:solidFill>
                  <a:srgbClr val="FF0000"/>
                </a:solidFill>
              </a:rPr>
              <a:t>Vary your selection</a:t>
            </a:r>
          </a:p>
          <a:p>
            <a:pPr marL="742950" lvl="1" indent="-285750" algn="l">
              <a:buFont typeface="Courier New" pitchFamily="49" charset="0"/>
              <a:buChar char="o"/>
            </a:pPr>
            <a:r>
              <a:rPr lang="en-US" sz="1200" b="1" dirty="0">
                <a:solidFill>
                  <a:srgbClr val="FF0000"/>
                </a:solidFill>
              </a:rPr>
              <a:t>Family and friends are not acceptable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Personal statement/essay is required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Completion of all preadmission coursework is required prior to starting the program.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All outstanding preadmission coursework must be posted on the official transcripts and the official transcripts submitted after acceptance into the program.  </a:t>
            </a:r>
            <a:r>
              <a:rPr lang="en-US" sz="1200" b="1" dirty="0">
                <a:solidFill>
                  <a:srgbClr val="FF0000"/>
                </a:solidFill>
              </a:rPr>
              <a:t>However, new associate degree graduates will be given additional time to submit their school of nursing transcripts.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No onsite interview and testing </a:t>
            </a:r>
          </a:p>
          <a:p>
            <a:pPr marL="285750" lvl="0" indent="-285750" algn="l">
              <a:buFont typeface="Arial" pitchFamily="34" charset="0"/>
              <a:buChar char="•"/>
            </a:pPr>
            <a:endParaRPr lang="en-US" sz="1200" b="1" dirty="0">
              <a:solidFill>
                <a:srgbClr val="FF0000"/>
              </a:solidFill>
            </a:endParaRPr>
          </a:p>
          <a:p>
            <a:pPr marL="0" lvl="0" indent="0" algn="l"/>
            <a:endParaRPr lang="en-US" sz="1200" b="1" dirty="0"/>
          </a:p>
          <a:p>
            <a:endParaRPr lang="en-US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75AEB6CF-365E-4B44-B57D-2C924F1D3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9E701E19-C01A-4F9A-B550-51A03638E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9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89"/>
    </mc:Choice>
    <mc:Fallback xmlns="">
      <p:transition spd="slow" advTm="129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782D37-4D17-478D-849C-CCA6F7AC61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RN/Baccalaureate to Masters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5A6A9-5B71-44E5-A4DB-89DF1D2D1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5889" y="1066800"/>
            <a:ext cx="8767863" cy="5211917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Minimum GPA = 3.0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At least one year of experience as a registered nurse in your clinical area of interest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You may be interviewed as part of the admission process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Conditional seat in a SON nurse practitioner program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Available for nurse practitioner programs only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tx1"/>
                </a:solidFill>
              </a:rPr>
              <a:t>Extremely competitive admission process </a:t>
            </a:r>
          </a:p>
          <a:p>
            <a:pPr marL="0" indent="0" algn="l"/>
            <a:endParaRPr lang="en-US" sz="2400" dirty="0">
              <a:solidFill>
                <a:schemeClr val="tx1"/>
              </a:solidFill>
            </a:endParaRPr>
          </a:p>
          <a:p>
            <a:pPr marL="0" indent="0"/>
            <a:r>
              <a:rPr lang="en-US" sz="2400" b="1" i="1" dirty="0">
                <a:solidFill>
                  <a:schemeClr val="tx1"/>
                </a:solidFill>
              </a:rPr>
              <a:t>Contact me for additional information only if you meet the requirements stated above 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3BAE224E-D1C0-45C7-9BC5-CBDA44757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325F3B54-F614-408F-BF7A-09C60A36C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5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96"/>
    </mc:Choice>
    <mc:Fallback xmlns="">
      <p:transition spd="slow" advTm="34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89E67C-9790-45AF-B135-DC67AE9891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Application Location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5C405-60E3-427A-ABD6-9A6D52B420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1830" y="1066800"/>
            <a:ext cx="8612222" cy="5211917"/>
          </a:xfrm>
        </p:spPr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The online application will be available in August at:</a:t>
            </a:r>
          </a:p>
          <a:p>
            <a:pPr marL="0" indent="0" algn="l"/>
            <a:r>
              <a:rPr lang="en-US" sz="2400" dirty="0">
                <a:solidFill>
                  <a:schemeClr val="tx1"/>
                </a:solidFill>
              </a:rPr>
              <a:t>       </a:t>
            </a:r>
            <a:r>
              <a:rPr lang="en-US" sz="2400" dirty="0">
                <a:hlinkClick r:id="rId4"/>
              </a:rPr>
              <a:t>https://nursing.stonybrookmedicine.edu/rnProgram</a:t>
            </a:r>
            <a:r>
              <a:rPr lang="en-US" sz="2400" dirty="0"/>
              <a:t>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   Check website for application deadline dates</a:t>
            </a:r>
            <a:endParaRPr lang="en-US" sz="24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Click on </a:t>
            </a:r>
            <a:r>
              <a:rPr lang="en-US" sz="2400" b="1" dirty="0">
                <a:solidFill>
                  <a:schemeClr val="tx1"/>
                </a:solidFill>
              </a:rPr>
              <a:t>Apply Online </a:t>
            </a:r>
            <a:r>
              <a:rPr lang="en-US" sz="2400" dirty="0">
                <a:solidFill>
                  <a:schemeClr val="tx1"/>
                </a:solidFill>
              </a:rPr>
              <a:t>under </a:t>
            </a:r>
            <a:r>
              <a:rPr lang="en-US" sz="2400" b="1" dirty="0">
                <a:solidFill>
                  <a:schemeClr val="tx1"/>
                </a:solidFill>
              </a:rPr>
              <a:t>Quick Links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Applications are submitted directly to the School of Nursing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The </a:t>
            </a:r>
            <a:r>
              <a:rPr lang="en-US" sz="2400" b="1" dirty="0">
                <a:solidFill>
                  <a:schemeClr val="tx1"/>
                </a:solidFill>
              </a:rPr>
              <a:t>Admissions and Academic Standards Committee </a:t>
            </a:r>
            <a:r>
              <a:rPr lang="en-US" sz="2400" dirty="0">
                <a:solidFill>
                  <a:schemeClr val="tx1"/>
                </a:solidFill>
              </a:rPr>
              <a:t>and the </a:t>
            </a:r>
            <a:r>
              <a:rPr lang="en-US" sz="2400" b="1" dirty="0">
                <a:solidFill>
                  <a:schemeClr val="tx1"/>
                </a:solidFill>
              </a:rPr>
              <a:t>Dean of the School of Nursing </a:t>
            </a:r>
            <a:r>
              <a:rPr lang="en-US" sz="2400" dirty="0">
                <a:solidFill>
                  <a:schemeClr val="tx1"/>
                </a:solidFill>
              </a:rPr>
              <a:t>make final decisions regarding the selection of incoming classes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B071C0EC-D40C-475A-B59C-7F6D6CAF3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17F633FA-F0EC-B65C-C88F-420823A1A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4945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31"/>
    </mc:Choice>
    <mc:Fallback xmlns="">
      <p:transition spd="slow" advTm="50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AE5156-1465-4428-8B4F-5C764B8CC2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Application Process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904DF-D03F-45B8-B931-17B8A33D28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algn="l"/>
            <a:r>
              <a:rPr lang="en-US" sz="3200" b="1" dirty="0">
                <a:solidFill>
                  <a:schemeClr val="tx1"/>
                </a:solidFill>
              </a:rPr>
              <a:t>You will need to provide:</a:t>
            </a:r>
            <a:endParaRPr lang="en-US" sz="2800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The email addresses of three professional references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Unofficial transcripts from all programs attended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 personal statement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$50 application fee</a:t>
            </a:r>
          </a:p>
          <a:p>
            <a:pPr marL="0" indent="0" algn="l"/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34ADE6C-443C-4E55-B24A-BABCC90F3F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5990C1F7-2286-452B-AAC5-44B1AEDAE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29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15"/>
    </mc:Choice>
    <mc:Fallback xmlns="">
      <p:transition spd="slow" advTm="21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11AE5C-81D3-46B4-B104-C80AA26F1E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After Admission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1486E-AD1B-4603-A36A-0AF43DBC8C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/>
            <a:r>
              <a:rPr lang="en-US" sz="2800" b="1" dirty="0">
                <a:solidFill>
                  <a:schemeClr val="tx1"/>
                </a:solidFill>
              </a:rPr>
              <a:t>Those admitted will need to provide: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All official transcripts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Proof of BLS-AED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Health records and titers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Evidence of health insurance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Evidence of student malpractice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Evidence of completion of prerequisites                    </a:t>
            </a:r>
            <a:endParaRPr lang="en-US" sz="2000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33EA66A-2DCA-479F-80DC-D25805407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56F34EA2-4983-402E-8CBF-630F4D704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0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10"/>
    </mc:Choice>
    <mc:Fallback xmlns="">
      <p:transition spd="slow" advTm="21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D6460C-35A4-45FD-9CAC-06A8147F10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Tuition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5CCD6-CA50-4B1E-96F6-02AC0F2EFA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1066800"/>
            <a:ext cx="8485762" cy="5211917"/>
          </a:xfrm>
        </p:spPr>
        <p:txBody>
          <a:bodyPr/>
          <a:lstStyle/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Click on link below and select “Undergraduate” for the most recent per credit cost:</a:t>
            </a:r>
          </a:p>
          <a:p>
            <a:pPr algn="l"/>
            <a:endParaRPr lang="en-US" sz="2400" dirty="0"/>
          </a:p>
          <a:p>
            <a:pPr marL="0" indent="0" algn="l"/>
            <a:r>
              <a:rPr lang="en-US" sz="2400" dirty="0">
                <a:hlinkClick r:id="rId4"/>
              </a:rPr>
              <a:t>https://www.stonybrook.edu/commcms/bursar/tuition</a:t>
            </a:r>
            <a:endParaRPr lang="en-US" sz="2400" dirty="0"/>
          </a:p>
          <a:p>
            <a:pPr marL="0" indent="0" algn="l"/>
            <a:endParaRPr lang="en-US" sz="2400" dirty="0"/>
          </a:p>
          <a:p>
            <a:pPr marL="0" indent="0"/>
            <a:r>
              <a:rPr lang="en-US" sz="2400" b="1" i="1" dirty="0">
                <a:solidFill>
                  <a:schemeClr val="tx1"/>
                </a:solidFill>
              </a:rPr>
              <a:t>Please note that other fees and charges apply.</a:t>
            </a:r>
          </a:p>
          <a:p>
            <a:pPr marL="0" indent="0" algn="l"/>
            <a:endParaRPr lang="en-US" sz="2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785E32C-0ED6-458C-AAD9-7695B0CDE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649" y="1174616"/>
            <a:ext cx="2400702" cy="1998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9462446-128A-4801-BFA0-52F9D85B1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26A1127E-5F33-4AAB-9F49-1674B4CEF1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4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80"/>
    </mc:Choice>
    <mc:Fallback xmlns="">
      <p:transition spd="slow" advTm="16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kavazanjian\AppData\Local\Microsoft\Windows\Temporary Internet Files\Content.IE5\HO2EW6J1\8717573107_ab8596deea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1" t="17250" r="481" b="-942"/>
          <a:stretch/>
        </p:blipFill>
        <p:spPr bwMode="auto">
          <a:xfrm>
            <a:off x="2803782" y="1164076"/>
            <a:ext cx="5575300" cy="290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27B81AD-4124-4A3A-A8AA-98DC0FFD4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4C7F65AC-E8C6-403C-91DE-2360A25275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CDC92E-3D78-7E7B-B69F-02D247ED8BA9}"/>
              </a:ext>
            </a:extLst>
          </p:cNvPr>
          <p:cNvSpPr txBox="1"/>
          <p:nvPr/>
        </p:nvSpPr>
        <p:spPr>
          <a:xfrm>
            <a:off x="694126" y="4267875"/>
            <a:ext cx="73820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Financial Aid</a:t>
            </a:r>
          </a:p>
          <a:p>
            <a:endParaRPr lang="en-US" dirty="0"/>
          </a:p>
          <a:p>
            <a:r>
              <a:rPr lang="en-US" dirty="0"/>
              <a:t>Please contact the Financial Aid Office at:</a:t>
            </a:r>
          </a:p>
          <a:p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https://www.stonybrook.edu/commcms/finaid/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dirty="0"/>
              <a:t>Phone: 631-632-6840</a:t>
            </a:r>
          </a:p>
          <a:p>
            <a:r>
              <a:rPr lang="en-US" dirty="0"/>
              <a:t>Email: </a:t>
            </a:r>
            <a:r>
              <a:rPr lang="en-US" sz="1800" b="1" dirty="0">
                <a:solidFill>
                  <a:srgbClr val="800000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</a:rPr>
              <a:t>finaid@stonybrook.edu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79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9"/>
    </mc:Choice>
    <mc:Fallback xmlns="">
      <p:transition spd="slow" advTm="8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BABC16-7656-4634-8292-914C2D45F5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Additional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669D4-258E-4C68-A416-86C99ECA1E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4009" y="1066800"/>
            <a:ext cx="8767863" cy="5211917"/>
          </a:xfrm>
        </p:spPr>
        <p:txBody>
          <a:bodyPr/>
          <a:lstStyle/>
          <a:p>
            <a:pPr marL="0" indent="0" algn="l"/>
            <a:endParaRPr lang="en-US" sz="1800" b="1" dirty="0">
              <a:solidFill>
                <a:schemeClr val="tx1"/>
              </a:solidFill>
            </a:endParaRPr>
          </a:p>
          <a:p>
            <a:pPr marL="0" indent="0" algn="l"/>
            <a:endParaRPr lang="en-US" sz="1800" b="1" dirty="0">
              <a:solidFill>
                <a:schemeClr val="tx1"/>
              </a:solidFill>
            </a:endParaRPr>
          </a:p>
          <a:p>
            <a:pPr marL="0" indent="0" algn="l"/>
            <a:endParaRPr lang="en-US" sz="1800" b="1" dirty="0">
              <a:solidFill>
                <a:schemeClr val="tx1"/>
              </a:solidFill>
            </a:endParaRPr>
          </a:p>
          <a:p>
            <a:pPr marL="457200" lvl="1" indent="0" algn="l"/>
            <a:endParaRPr lang="en-US" sz="1800" b="1" dirty="0"/>
          </a:p>
          <a:p>
            <a:pPr marL="457200" lvl="1" indent="0" algn="l"/>
            <a:r>
              <a:rPr lang="en-US" sz="1800" b="1" i="1" dirty="0"/>
              <a:t>For additional information contact:</a:t>
            </a:r>
          </a:p>
          <a:p>
            <a:pPr marL="457200" lvl="1" indent="0" algn="l"/>
            <a:endParaRPr lang="en-US" sz="1800" b="1" i="1" dirty="0"/>
          </a:p>
          <a:p>
            <a:pPr marL="457200" lvl="1" indent="0" algn="l"/>
            <a:r>
              <a:rPr lang="en-US" sz="1800" b="1" dirty="0"/>
              <a:t>Kathleen M. Gambino EdD, RN - Program Director for the Registered Nurse to Baccalaureate, RN/Baccalaureate to Master’s Program:  </a:t>
            </a:r>
          </a:p>
          <a:p>
            <a:pPr marL="457200" lvl="1" indent="0" algn="l"/>
            <a:endParaRPr lang="en-US" sz="1800" b="1" dirty="0"/>
          </a:p>
          <a:p>
            <a:pPr marL="457200" lvl="1" indent="0" algn="l"/>
            <a:r>
              <a:rPr lang="en-US" sz="1800" b="1" dirty="0"/>
              <a:t>                            </a:t>
            </a:r>
            <a:r>
              <a:rPr lang="en-US" sz="1800" b="1" dirty="0">
                <a:hlinkClick r:id="rId4"/>
              </a:rPr>
              <a:t>Kathleen.Gambino@stonybrook.edu</a:t>
            </a:r>
            <a:endParaRPr lang="en-US" sz="1800" b="1" dirty="0"/>
          </a:p>
          <a:p>
            <a:pPr marL="457200" lvl="1" indent="0"/>
            <a:endParaRPr lang="en-US" sz="1800" b="1" dirty="0"/>
          </a:p>
          <a:p>
            <a:pPr marL="742950" lvl="1" indent="-285750" algn="l">
              <a:buFont typeface="Courier New" pitchFamily="49" charset="0"/>
              <a:buChar char="o"/>
            </a:pPr>
            <a:endParaRPr lang="en-US" sz="1800" b="1" dirty="0"/>
          </a:p>
          <a:p>
            <a:endParaRPr lang="en-US" dirty="0"/>
          </a:p>
        </p:txBody>
      </p:sp>
      <p:pic>
        <p:nvPicPr>
          <p:cNvPr id="4" name="Picture 2" descr="Image result for cartoon picture of a student thinking">
            <a:extLst>
              <a:ext uri="{FF2B5EF4-FFF2-40B4-BE49-F238E27FC236}">
                <a16:creationId xmlns:a16="http://schemas.microsoft.com/office/drawing/2014/main" id="{FD88194E-05C9-4F91-8F37-BD1815CE2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298" y="1635821"/>
            <a:ext cx="1308776" cy="130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D846E89-A59A-4D71-B6BD-2BA6310C5D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60E10B95-B1F9-4964-927B-2ECDF0A823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5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43"/>
    </mc:Choice>
    <mc:Fallback xmlns="">
      <p:transition spd="slow" advTm="14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SBU Nursing Degree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10718" y="1066800"/>
            <a:ext cx="8336131" cy="5211917"/>
          </a:xfrm>
        </p:spPr>
        <p:txBody>
          <a:bodyPr/>
          <a:lstStyle/>
          <a:p>
            <a:pPr>
              <a:lnSpc>
                <a:spcPct val="200000"/>
              </a:lnSpc>
            </a:pPr>
            <a:endParaRPr lang="en-US" sz="12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Registered Nurse to Baccalaureate Degree Program (RNBP) is designed for students with either an associate's degree or diploma in nursing. The curriculum is concentrated </a:t>
            </a:r>
            <a:r>
              <a:rPr lang="en-US" sz="12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 upper-division </a:t>
            </a:r>
            <a:r>
              <a:rPr lang="en-US" sz="1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Nursing and Liberal Arts courses </a:t>
            </a:r>
          </a:p>
          <a:p>
            <a:pPr>
              <a:lnSpc>
                <a:spcPct val="200000"/>
              </a:lnSpc>
            </a:pPr>
            <a:r>
              <a:rPr lang="en-US" sz="12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leads to a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Bachelor of Science degree with a major in Nursing</a:t>
            </a:r>
          </a:p>
          <a:p>
            <a:pPr>
              <a:lnSpc>
                <a:spcPct val="300000"/>
              </a:lnSpc>
            </a:pPr>
            <a:endParaRPr 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lnSpc>
                <a:spcPct val="300000"/>
              </a:lnSpc>
            </a:pPr>
            <a:r>
              <a:rPr lang="en-US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>
              <a:lnSpc>
                <a:spcPct val="300000"/>
              </a:lnSpc>
            </a:pPr>
            <a:endParaRPr lang="en-US" sz="1200" b="1" dirty="0">
              <a:latin typeface="Lucida Fax" panose="02060602050505020204" pitchFamily="18" charset="0"/>
            </a:endParaRPr>
          </a:p>
          <a:p>
            <a:pPr>
              <a:lnSpc>
                <a:spcPct val="300000"/>
              </a:lnSpc>
            </a:pPr>
            <a:endParaRPr lang="en-US" sz="1200" b="1" dirty="0">
              <a:latin typeface="Lucida Fax" panose="02060602050505020204" pitchFamily="18" charset="0"/>
            </a:endParaRPr>
          </a:p>
          <a:p>
            <a:pPr>
              <a:lnSpc>
                <a:spcPct val="300000"/>
              </a:lnSpc>
            </a:pPr>
            <a:endParaRPr lang="en-US" sz="1200" b="1" dirty="0">
              <a:latin typeface="Lucida Fax" panose="02060602050505020204" pitchFamily="18" charset="0"/>
            </a:endParaRP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4B2138F-2A46-46A0-B1A5-C634AFD8E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pic>
        <p:nvPicPr>
          <p:cNvPr id="7" name="Picture 6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0FA697FD-9C1B-4FB2-A962-2EA08E9713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7156" y="3012893"/>
            <a:ext cx="4509687" cy="307677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C504A45-C0EE-671B-0978-28646C9B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5931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64"/>
    </mc:Choice>
    <mc:Fallback xmlns="">
      <p:transition spd="slow" advTm="19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7CBD70-4CCE-4FA1-AD8A-9AFC00F0E2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48D180-667B-4414-86E2-10C74858F7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" name="Picture 20" descr="A picture containing food, plate&#10;&#10;Description automatically generated">
            <a:extLst>
              <a:ext uri="{FF2B5EF4-FFF2-40B4-BE49-F238E27FC236}">
                <a16:creationId xmlns:a16="http://schemas.microsoft.com/office/drawing/2014/main" id="{983249B8-1989-4F48-8E2A-B4C254555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75" y="1108979"/>
            <a:ext cx="7769159" cy="517944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CDA33FF-46AF-4239-858C-907E358BE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F985352E-7F45-46A6-974B-A2C02B2BD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2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0"/>
    </mc:Choice>
    <mc:Fallback xmlns="">
      <p:transition spd="slow" advTm="16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989E91-ED39-4E65-A191-E23426BE2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Benefits of SBU RN to Baccalaureate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B7289-1269-4C05-9FA0-9CD3650F95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Faculty available onsite and </a:t>
            </a:r>
            <a:r>
              <a:rPr lang="en-US" sz="16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online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Not a competitive admission process, no interviews or testing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No limit to the number of students accepted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 predominately online asynchronous program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Currently there are </a:t>
            </a:r>
            <a:r>
              <a:rPr lang="en-US" sz="1600" b="1" kern="100" dirty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two</a:t>
            </a:r>
            <a:r>
              <a:rPr lang="en-US" sz="1600" kern="100" dirty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onsite days and </a:t>
            </a:r>
            <a:r>
              <a:rPr lang="en-US" sz="1600" b="1" kern="100" dirty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one</a:t>
            </a:r>
            <a:r>
              <a:rPr lang="en-US" sz="1600" kern="100" dirty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virtual synchronous day.                                                                  (6-8 weeks notice given for all mandatory days)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All courses are offered through the SON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Seats for all required classes are guaranteed (You can’t be closed out of a required  course.)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RN license is not required to begin the program</a:t>
            </a:r>
          </a:p>
          <a:p>
            <a:pPr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    Brightspace learning platform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New York State tuition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Stony Brook University’s SON reputation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Fully accredited program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 algn="l"/>
            <a:endParaRPr lang="en-US" dirty="0"/>
          </a:p>
          <a:p>
            <a:pPr marL="0" indent="0" algn="l"/>
            <a:endParaRPr lang="en-US" dirty="0"/>
          </a:p>
        </p:txBody>
      </p:sp>
      <p:pic>
        <p:nvPicPr>
          <p:cNvPr id="5" name="Picture 4" descr="A close up of a flower&#10;&#10;Description automatically generated">
            <a:extLst>
              <a:ext uri="{FF2B5EF4-FFF2-40B4-BE49-F238E27FC236}">
                <a16:creationId xmlns:a16="http://schemas.microsoft.com/office/drawing/2014/main" id="{397C32B4-0C80-4D4E-B627-0544380A6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094" y="4966333"/>
            <a:ext cx="4012132" cy="1067448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F5AF2E2A-4A29-40D6-8869-AC930E132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pic>
        <p:nvPicPr>
          <p:cNvPr id="46" name="Audio 45">
            <a:hlinkClick r:id="" action="ppaction://media"/>
            <a:extLst>
              <a:ext uri="{FF2B5EF4-FFF2-40B4-BE49-F238E27FC236}">
                <a16:creationId xmlns:a16="http://schemas.microsoft.com/office/drawing/2014/main" id="{A91620A4-AE61-2821-673F-9D91876A2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8157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80"/>
    </mc:Choice>
    <mc:Fallback xmlns="">
      <p:transition spd="slow" advTm="122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E48A40-98F4-4001-B73F-A36133D0AD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Admission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2000E-209C-45E0-9541-BEAFA93B5B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5099" y="1066800"/>
            <a:ext cx="8917020" cy="5211917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Associate’s degree or diploma in nursing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 cumulative GPA </a:t>
            </a:r>
            <a:r>
              <a:rPr lang="en-US" sz="2000" u="sng" dirty="0">
                <a:solidFill>
                  <a:schemeClr val="tx1"/>
                </a:solidFill>
              </a:rPr>
              <a:t>&gt;</a:t>
            </a:r>
            <a:r>
              <a:rPr lang="en-US" sz="2000" dirty="0">
                <a:solidFill>
                  <a:schemeClr val="tx1"/>
                </a:solidFill>
              </a:rPr>
              <a:t> 2.5 from all schools attended                             (including Advanced Placement courses)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60 credits from your previous coursework with a grade of C or better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Prerequisite courses </a:t>
            </a:r>
            <a:r>
              <a:rPr lang="en-US" sz="2000" b="1" i="1" dirty="0">
                <a:solidFill>
                  <a:schemeClr val="tx1"/>
                </a:solidFill>
              </a:rPr>
              <a:t>do not </a:t>
            </a:r>
            <a:r>
              <a:rPr lang="en-US" sz="2000" dirty="0">
                <a:solidFill>
                  <a:schemeClr val="tx1"/>
                </a:solidFill>
              </a:rPr>
              <a:t>age out.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Please see our website for additional information:</a:t>
            </a:r>
          </a:p>
          <a:p>
            <a:pPr marL="0" indent="0" algn="l"/>
            <a:r>
              <a:rPr lang="en-US" sz="2000" dirty="0">
                <a:hlinkClick r:id="rId4"/>
              </a:rPr>
              <a:t>https://nursing.stonybrookmedicine.edu/rnProgram</a:t>
            </a:r>
            <a:endParaRPr lang="en-US" sz="2000" dirty="0">
              <a:solidFill>
                <a:schemeClr val="tx1"/>
              </a:solidFill>
            </a:endParaRPr>
          </a:p>
          <a:p>
            <a:pPr marL="0" indent="0" algn="l"/>
            <a:endParaRPr lang="en-US" sz="2000" b="1" i="1" dirty="0">
              <a:solidFill>
                <a:schemeClr val="tx1"/>
              </a:solidFill>
            </a:endParaRPr>
          </a:p>
        </p:txBody>
      </p:sp>
      <p:pic>
        <p:nvPicPr>
          <p:cNvPr id="11" name="Picture 10" descr="A picture containing box, bed&#10;&#10;Description automatically generated">
            <a:extLst>
              <a:ext uri="{FF2B5EF4-FFF2-40B4-BE49-F238E27FC236}">
                <a16:creationId xmlns:a16="http://schemas.microsoft.com/office/drawing/2014/main" id="{BFD03FAC-CD0F-405F-961C-BCD1F6983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619" y="1117870"/>
            <a:ext cx="2857500" cy="16002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A856CA2-D3C7-4A33-9642-E66B3DDB1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F8FD32E8-0CBB-49C7-BF05-A4805C96E0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7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95"/>
    </mc:Choice>
    <mc:Fallback xmlns="">
      <p:transition spd="slow" advTm="41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7436B7-D920-487B-A19A-3C6F4F8B34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RN Licensure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138C8-2056-4F53-BA1A-75BA55C59A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An RN license is </a:t>
            </a:r>
            <a:r>
              <a:rPr lang="en-US" sz="3200" b="1" i="1" dirty="0">
                <a:solidFill>
                  <a:schemeClr val="tx1"/>
                </a:solidFill>
              </a:rPr>
              <a:t>not required </a:t>
            </a:r>
            <a:r>
              <a:rPr lang="en-US" sz="3200" dirty="0">
                <a:solidFill>
                  <a:schemeClr val="tx1"/>
                </a:solidFill>
              </a:rPr>
              <a:t>prior to starting the program.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New graduates are given up to 6 months to pass the NCLEX exam.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B8B1342-C338-4914-A1C3-D1BAC8E49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864" y="5204612"/>
            <a:ext cx="5236271" cy="107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661F4A88-41C0-4CF5-A583-79B1EA496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2D1327E-6CFF-AFFA-BAE1-903BEFA2F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9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55"/>
    </mc:Choice>
    <mc:Fallback xmlns="">
      <p:transition spd="slow" advTm="33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3C34F9-FF8E-459F-8DC6-1C7A882620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Preadmission Coursework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E4C28A8-8CDE-4D6A-A634-D380D6EDF3D0}"/>
              </a:ext>
            </a:extLst>
          </p:cNvPr>
          <p:cNvGraphicFramePr>
            <a:graphicFrameLocks noGrp="1"/>
          </p:cNvGraphicFramePr>
          <p:nvPr/>
        </p:nvGraphicFramePr>
        <p:xfrm>
          <a:off x="458788" y="1657826"/>
          <a:ext cx="8229600" cy="387096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1875840483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4218864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solidFill>
                            <a:srgbClr val="808080"/>
                          </a:solidFill>
                          <a:effectLst/>
                        </a:rPr>
                        <a:t>Required Courses</a:t>
                      </a:r>
                      <a:r>
                        <a:rPr lang="en-US" b="1">
                          <a:solidFill>
                            <a:srgbClr val="990000"/>
                          </a:solidFill>
                          <a:effectLst/>
                        </a:rPr>
                        <a:t>*</a:t>
                      </a:r>
                      <a:endParaRPr lang="en-US" b="1">
                        <a:solidFill>
                          <a:srgbClr val="808080"/>
                        </a:solidFill>
                        <a:effectLst/>
                      </a:endParaRPr>
                    </a:p>
                  </a:txBody>
                  <a:tcPr marL="12700" marR="12700" marT="12700" marB="1270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808080"/>
                          </a:solidFill>
                          <a:effectLst/>
                        </a:rPr>
                        <a:t>  Credits</a:t>
                      </a:r>
                    </a:p>
                  </a:txBody>
                  <a:tcPr marL="12700" marR="12700" marT="12700" marB="1270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02494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Lower Division Clinical Nursing Courses</a:t>
                      </a:r>
                    </a:p>
                  </a:txBody>
                  <a:tcPr marL="12700" marR="12700" marT="12700" marB="1270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30</a:t>
                      </a:r>
                    </a:p>
                  </a:txBody>
                  <a:tcPr marL="12700" marR="12700" marT="12700" marB="1270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92896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English Composition</a:t>
                      </a:r>
                    </a:p>
                  </a:txBody>
                  <a:tcPr marL="12700" marR="12700" marT="12700" marB="1270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marL="12700" marR="12700" marT="12700" marB="1270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509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Intro to Psychology</a:t>
                      </a:r>
                    </a:p>
                  </a:txBody>
                  <a:tcPr marL="12700" marR="12700" marT="12700" marB="1270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marL="12700" marR="12700" marT="12700" marB="1270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78387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Microbiology/Lab</a:t>
                      </a:r>
                    </a:p>
                  </a:txBody>
                  <a:tcPr marL="12700" marR="12700" marT="12700" marB="1270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4</a:t>
                      </a:r>
                    </a:p>
                  </a:txBody>
                  <a:tcPr marL="12700" marR="12700" marT="12700" marB="1270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8745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Anatomy and Physiology I/Lab</a:t>
                      </a:r>
                    </a:p>
                  </a:txBody>
                  <a:tcPr marL="12700" marR="12700" marT="12700" marB="1270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4</a:t>
                      </a:r>
                    </a:p>
                  </a:txBody>
                  <a:tcPr marL="12700" marR="12700" marT="12700" marB="1270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73495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Anatomy and Physiology II/Lab</a:t>
                      </a:r>
                    </a:p>
                  </a:txBody>
                  <a:tcPr marL="12700" marR="12700" marT="12700" marB="1270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4</a:t>
                      </a:r>
                    </a:p>
                  </a:txBody>
                  <a:tcPr marL="12700" marR="12700" marT="12700" marB="1270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079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Statistics</a:t>
                      </a:r>
                    </a:p>
                  </a:txBody>
                  <a:tcPr marL="12700" marR="12700" marT="12700" marB="1270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marL="12700" marR="12700" marT="12700" marB="1270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497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Humanities</a:t>
                      </a:r>
                    </a:p>
                  </a:txBody>
                  <a:tcPr marL="12700" marR="12700" marT="12700" marB="12700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marL="12700" marR="12700" marT="12700" marB="1270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98489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US History</a:t>
                      </a:r>
                    </a:p>
                  </a:txBody>
                  <a:tcPr marL="12700" marR="12700" marT="12700" marB="12700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marL="12700" marR="12700" marT="12700" marB="1270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0112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Global Issues</a:t>
                      </a:r>
                    </a:p>
                  </a:txBody>
                  <a:tcPr marL="12700" marR="12700" marT="12700" marB="12700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marL="12700" marR="12700" marT="12700" marB="1270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447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br>
                        <a:rPr lang="en-US" b="1">
                          <a:solidFill>
                            <a:srgbClr val="808080"/>
                          </a:solidFill>
                          <a:effectLst/>
                        </a:rPr>
                      </a:br>
                      <a:r>
                        <a:rPr lang="en-US" b="1">
                          <a:solidFill>
                            <a:srgbClr val="808080"/>
                          </a:solidFill>
                          <a:effectLst/>
                        </a:rPr>
                        <a:t>Total Credits</a:t>
                      </a:r>
                    </a:p>
                  </a:txBody>
                  <a:tcPr marL="12700" marR="12700" marT="12700" marB="1270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br>
                        <a:rPr lang="en-US" b="1" dirty="0">
                          <a:solidFill>
                            <a:srgbClr val="808080"/>
                          </a:solidFill>
                          <a:effectLst/>
                        </a:rPr>
                      </a:br>
                      <a:r>
                        <a:rPr lang="en-US" b="1" dirty="0">
                          <a:solidFill>
                            <a:srgbClr val="808080"/>
                          </a:solidFill>
                          <a:effectLst/>
                        </a:rPr>
                        <a:t>  60 minimum</a:t>
                      </a:r>
                    </a:p>
                  </a:txBody>
                  <a:tcPr marL="12700" marR="12700" marT="12700" marB="12700" anchor="ctr">
                    <a:lnL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06659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B8E7D4C8-4DCE-4BAF-A887-0519A190CAB7}"/>
              </a:ext>
            </a:extLst>
          </p:cNvPr>
          <p:cNvSpPr>
            <a:spLocks noGrp="1" noChangeArrowheads="1"/>
          </p:cNvSpPr>
          <p:nvPr>
            <p:ph type="body" sz="quarter" idx="15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AA98B3A4-6767-4B3F-A2C7-BA7827023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A5645C77-3157-FC79-556E-D04D20025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284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17"/>
    </mc:Choice>
    <mc:Fallback xmlns="">
      <p:transition spd="slow" advTm="77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5E2210-15A3-4D26-8162-E4E8E915EF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Admission Date/Orientation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2377D-B0C6-4E76-B4DC-2A89A72988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3465" y="1066800"/>
            <a:ext cx="8715982" cy="5211917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chemeClr val="tx1"/>
                </a:solidFill>
              </a:rPr>
              <a:t>The RN to Baccalaureate Program (RNBP) has one admission date:</a:t>
            </a:r>
          </a:p>
          <a:p>
            <a:pPr marL="0" indent="0"/>
            <a:endParaRPr lang="en-US" sz="2800" dirty="0">
              <a:solidFill>
                <a:schemeClr val="tx1"/>
              </a:solidFill>
            </a:endParaRPr>
          </a:p>
          <a:p>
            <a:pPr marL="0" indent="0"/>
            <a:r>
              <a:rPr lang="en-US" sz="2800" dirty="0">
                <a:solidFill>
                  <a:schemeClr val="tx1"/>
                </a:solidFill>
              </a:rPr>
              <a:t>Summer Session 1- which begins at the end of May</a:t>
            </a:r>
          </a:p>
          <a:p>
            <a:pPr marL="0" indent="0"/>
            <a:endParaRPr lang="en-US" sz="2800" dirty="0">
              <a:solidFill>
                <a:schemeClr val="tx1"/>
              </a:solidFill>
            </a:endParaRPr>
          </a:p>
          <a:p>
            <a:pPr marL="0" indent="0"/>
            <a:r>
              <a:rPr lang="en-US" sz="2800" i="1" dirty="0">
                <a:solidFill>
                  <a:schemeClr val="accent2"/>
                </a:solidFill>
              </a:rPr>
              <a:t>A virtual pre-recorded orientation program will be distributed in by mid-April.</a:t>
            </a:r>
          </a:p>
          <a:p>
            <a:pPr marL="0" indent="0"/>
            <a:r>
              <a:rPr lang="en-US" sz="2400" i="1" dirty="0">
                <a:solidFill>
                  <a:srgbClr val="C00000"/>
                </a:solidFill>
              </a:rPr>
              <a:t>All accepted students must listen to the entire orientation program and respond as directed.</a:t>
            </a:r>
          </a:p>
          <a:p>
            <a:pPr marL="0" indent="0"/>
            <a:endParaRPr lang="en-US" sz="2400" i="1" dirty="0">
              <a:solidFill>
                <a:srgbClr val="C00000"/>
              </a:solidFill>
            </a:endParaRP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0AE8271E-5400-47EA-81BE-FE8AD07C9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1243BF4-D37D-5348-4260-D1AD54303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3191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09"/>
    </mc:Choice>
    <mc:Fallback xmlns="">
      <p:transition spd="slow" advTm="30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045CD5-E971-4AAB-A433-D05C22FA69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Registered Nurse to Baccalaureate Pathway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71AE1-1DD3-4FBA-A6A9-4DE3AE6AC4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878" y="1066800"/>
            <a:ext cx="8903368" cy="5211917"/>
          </a:xfrm>
        </p:spPr>
        <p:txBody>
          <a:bodyPr/>
          <a:lstStyle/>
          <a:p>
            <a:pPr marL="0" indent="0" algn="l"/>
            <a:endParaRPr lang="en-US" sz="2400" dirty="0"/>
          </a:p>
          <a:p>
            <a:pPr marL="0" indent="0" algn="l"/>
            <a:r>
              <a:rPr lang="en-US" sz="2800" b="1" dirty="0">
                <a:solidFill>
                  <a:schemeClr val="tx1"/>
                </a:solidFill>
              </a:rPr>
              <a:t>Part-time Pathway</a:t>
            </a:r>
          </a:p>
          <a:p>
            <a:pPr marL="0" indent="0" algn="l"/>
            <a:endParaRPr lang="en-US" sz="1200" b="1" dirty="0">
              <a:solidFill>
                <a:schemeClr val="tx1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  </a:t>
            </a:r>
            <a:r>
              <a:rPr lang="en-US" sz="2000" dirty="0">
                <a:solidFill>
                  <a:schemeClr val="tx1"/>
                </a:solidFill>
              </a:rPr>
              <a:t>2 - year pathway</a:t>
            </a:r>
            <a:endParaRPr lang="en-US" sz="2000" b="1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3 - 11 credits per semester or session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Continuous pathway </a:t>
            </a:r>
          </a:p>
          <a:p>
            <a:pPr marL="0" indent="0" algn="l"/>
            <a:endParaRPr lang="en-US" sz="1200" dirty="0">
              <a:solidFill>
                <a:schemeClr val="tx1"/>
              </a:solidFill>
            </a:endParaRPr>
          </a:p>
          <a:p>
            <a:pPr marL="0" indent="0" algn="l"/>
            <a:endParaRPr lang="en-US" sz="1200" dirty="0">
              <a:solidFill>
                <a:schemeClr val="tx1"/>
              </a:solidFill>
            </a:endParaRPr>
          </a:p>
          <a:p>
            <a:pPr marL="0" indent="0" algn="l"/>
            <a:r>
              <a:rPr lang="en-US" sz="2800" b="1" dirty="0">
                <a:solidFill>
                  <a:schemeClr val="tx1"/>
                </a:solidFill>
              </a:rPr>
              <a:t>Clinical courses are as follows</a:t>
            </a:r>
            <a:r>
              <a:rPr lang="en-US" sz="2800" dirty="0">
                <a:solidFill>
                  <a:schemeClr val="tx1"/>
                </a:solidFill>
              </a:rPr>
              <a:t>:</a:t>
            </a:r>
          </a:p>
          <a:p>
            <a:pPr marL="0" indent="0" algn="l"/>
            <a:r>
              <a:rPr lang="en-US" sz="1200" dirty="0">
                <a:solidFill>
                  <a:schemeClr val="tx1"/>
                </a:solidFill>
              </a:rPr>
              <a:t>    </a:t>
            </a:r>
          </a:p>
          <a:p>
            <a:pPr marL="0" indent="0" algn="l"/>
            <a:r>
              <a:rPr lang="en-US" sz="1200" dirty="0">
                <a:solidFill>
                  <a:schemeClr val="tx1"/>
                </a:solidFill>
              </a:rPr>
              <a:t>        </a:t>
            </a:r>
            <a:r>
              <a:rPr lang="en-US" sz="2000" dirty="0">
                <a:solidFill>
                  <a:schemeClr val="tx1"/>
                </a:solidFill>
              </a:rPr>
              <a:t>HNC 340 – Novice to Expert  </a:t>
            </a:r>
          </a:p>
          <a:p>
            <a:pPr marL="0" indent="0" algn="l"/>
            <a:r>
              <a:rPr lang="en-US" sz="2000" dirty="0">
                <a:solidFill>
                  <a:schemeClr val="tx1"/>
                </a:solidFill>
              </a:rPr>
              <a:t>     HNC 469 – Population Health </a:t>
            </a:r>
          </a:p>
          <a:p>
            <a:pPr marL="0" indent="0" algn="l"/>
            <a:r>
              <a:rPr lang="en-US" sz="2000" dirty="0">
                <a:solidFill>
                  <a:schemeClr val="tx1"/>
                </a:solidFill>
              </a:rPr>
              <a:t>     HNC 470 – Nursing Leadership Practicum: A Capstone Experience </a:t>
            </a:r>
          </a:p>
          <a:p>
            <a:pPr marL="0" indent="0" algn="l"/>
            <a:endParaRPr lang="en-US" sz="2000" dirty="0">
              <a:solidFill>
                <a:schemeClr val="tx1"/>
              </a:solidFill>
            </a:endParaRPr>
          </a:p>
          <a:p>
            <a:pPr marL="0" indent="0"/>
            <a:endParaRPr lang="en-US" sz="1200" b="1" i="1" dirty="0">
              <a:solidFill>
                <a:srgbClr val="C00000"/>
              </a:solidFill>
            </a:endParaRPr>
          </a:p>
          <a:p>
            <a:pPr marL="0" indent="0" algn="l"/>
            <a:r>
              <a:rPr lang="en-US" sz="1200" dirty="0"/>
              <a:t>                  </a:t>
            </a:r>
          </a:p>
        </p:txBody>
      </p:sp>
      <p:pic>
        <p:nvPicPr>
          <p:cNvPr id="6" name="Picture 5" descr="A picture containing red, table, bag, white&#10;&#10;Description automatically generated">
            <a:extLst>
              <a:ext uri="{FF2B5EF4-FFF2-40B4-BE49-F238E27FC236}">
                <a16:creationId xmlns:a16="http://schemas.microsoft.com/office/drawing/2014/main" id="{DF3196F7-79D3-4596-A3B4-5BF17F417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003" y="1066800"/>
            <a:ext cx="3198997" cy="2128787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1DEE132B-3D17-494D-80EE-5D4B79C0A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FC07011D-AF93-C4CF-7D0C-B43EFB25C9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3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077"/>
    </mc:Choice>
    <mc:Fallback xmlns="">
      <p:transition spd="slow" advTm="162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54C2E7-C84C-4F77-85C4-4AFDC80280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Why a Part-time Pathway?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DB6858-C894-4D58-97B9-FF073EC842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All students are accepted on the part-time pathway</a:t>
            </a:r>
          </a:p>
          <a:p>
            <a:pPr marL="0" indent="0" algn="l"/>
            <a:endParaRPr lang="en-US" sz="20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 two-year, part-time pathway was developed for working RNs</a:t>
            </a:r>
            <a:endParaRPr lang="en-US" sz="2000" i="1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Designed so that working students can do well and progress to competitive graduate programs.</a:t>
            </a:r>
          </a:p>
          <a:p>
            <a:pPr marL="0" indent="0" algn="l"/>
            <a:endParaRPr lang="en-US" sz="20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If necessary, transition to a slower pathway is possible.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 algn="l"/>
            <a:r>
              <a:rPr lang="en-US" sz="2400" dirty="0">
                <a:solidFill>
                  <a:schemeClr val="tx1"/>
                </a:solidFill>
              </a:rPr>
              <a:t>                                                                         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6C113-9EEA-4B0A-BB6B-35A09ADE2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720" y="3562325"/>
            <a:ext cx="2175279" cy="2716393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BF6E342F-FC2D-4833-BE3A-0819F99F1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48361D3-C1F3-CD86-E666-1D40DEFF7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7004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3443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32"/>
    </mc:Choice>
    <mc:Fallback xmlns="">
      <p:transition spd="slow" advTm="69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BP Slide Show for Orientation 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ony Brook Univers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BBP Slide Show for Orientation 2013</Template>
  <TotalTime>4523</TotalTime>
  <Words>1069</Words>
  <Application>Microsoft Office PowerPoint</Application>
  <PresentationFormat>On-screen Show (4:3)</PresentationFormat>
  <Paragraphs>204</Paragraphs>
  <Slides>20</Slides>
  <Notes>2</Notes>
  <HiddenSlides>0</HiddenSlides>
  <MMClips>20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Century Schoolbook</vt:lpstr>
      <vt:lpstr>Courier New</vt:lpstr>
      <vt:lpstr>Helvetica</vt:lpstr>
      <vt:lpstr>Lucida Fax</vt:lpstr>
      <vt:lpstr>Lucida Grande</vt:lpstr>
      <vt:lpstr>BBP Slide Show for Orientation 2013</vt:lpstr>
      <vt:lpstr>Stony Brook University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Kavazanjian</dc:creator>
  <cp:lastModifiedBy>Kathy Gambino</cp:lastModifiedBy>
  <cp:revision>386</cp:revision>
  <cp:lastPrinted>2017-07-11T13:42:19Z</cp:lastPrinted>
  <dcterms:created xsi:type="dcterms:W3CDTF">2013-07-15T16:31:52Z</dcterms:created>
  <dcterms:modified xsi:type="dcterms:W3CDTF">2023-10-30T16:04:45Z</dcterms:modified>
</cp:coreProperties>
</file>